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94" d="100"/>
          <a:sy n="94" d="100"/>
        </p:scale>
        <p:origin x="-1027" y="-67"/>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zitiv titlu">
    <p:spTree>
      <p:nvGrpSpPr>
        <p:cNvPr id="1" name=""/>
        <p:cNvGrpSpPr/>
        <p:nvPr/>
      </p:nvGrpSpPr>
      <p:grpSpPr>
        <a:xfrm>
          <a:off x="0" y="0"/>
          <a:ext cx="0" cy="0"/>
          <a:chOff x="0" y="0"/>
          <a:chExt cx="0" cy="0"/>
        </a:xfrm>
      </p:grpSpPr>
      <p:sp>
        <p:nvSpPr>
          <p:cNvPr id="2" name="Titlu 1"/>
          <p:cNvSpPr>
            <a:spLocks noGrp="1"/>
          </p:cNvSpPr>
          <p:nvPr>
            <p:ph type="ctrTitle"/>
          </p:nvPr>
        </p:nvSpPr>
        <p:spPr>
          <a:xfrm>
            <a:off x="685800" y="2130425"/>
            <a:ext cx="7772400" cy="1470025"/>
          </a:xfrm>
        </p:spPr>
        <p:txBody>
          <a:bodyPr/>
          <a:lstStyle/>
          <a:p>
            <a:r>
              <a:rPr lang="ro-RO" smtClean="0"/>
              <a:t>Faceți clic pentru a edita stilul de titlu Coordonator</a:t>
            </a:r>
            <a:endParaRPr lang="ro-RO"/>
          </a:p>
        </p:txBody>
      </p:sp>
      <p:sp>
        <p:nvSpPr>
          <p:cNvPr id="3" name="Subtitlu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ro-RO" smtClean="0"/>
              <a:t>Faceți clic pentru editarea stilului de subtitlu al coordonatorului</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4FFC7175-F258-4D86-8692-7DF27FAB32B9}"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ext vertical și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EEE58EB1-E4EC-4651-A810-80AFC4799767}"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lu vertical și text">
    <p:spTree>
      <p:nvGrpSpPr>
        <p:cNvPr id="1" name=""/>
        <p:cNvGrpSpPr/>
        <p:nvPr/>
      </p:nvGrpSpPr>
      <p:grpSpPr>
        <a:xfrm>
          <a:off x="0" y="0"/>
          <a:ext cx="0" cy="0"/>
          <a:chOff x="0" y="0"/>
          <a:chExt cx="0" cy="0"/>
        </a:xfrm>
      </p:grpSpPr>
      <p:sp>
        <p:nvSpPr>
          <p:cNvPr id="2" name="Titlu vertical 1"/>
          <p:cNvSpPr>
            <a:spLocks noGrp="1"/>
          </p:cNvSpPr>
          <p:nvPr>
            <p:ph type="title" orient="vert"/>
          </p:nvPr>
        </p:nvSpPr>
        <p:spPr>
          <a:xfrm>
            <a:off x="6629400" y="274638"/>
            <a:ext cx="2057400" cy="5851525"/>
          </a:xfrm>
        </p:spPr>
        <p:txBody>
          <a:bodyPr vert="eaVert"/>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a:xfrm>
            <a:off x="457200" y="274638"/>
            <a:ext cx="6019800" cy="5851525"/>
          </a:xfrm>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A9223A42-3D8D-4CBC-A0F1-56545029437B}"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u, text și conținut">
    <p:spTree>
      <p:nvGrpSpPr>
        <p:cNvPr id="1" name=""/>
        <p:cNvGrpSpPr/>
        <p:nvPr/>
      </p:nvGrpSpPr>
      <p:grpSpPr>
        <a:xfrm>
          <a:off x="0" y="0"/>
          <a:ext cx="0" cy="0"/>
          <a:chOff x="0" y="0"/>
          <a:chExt cx="0" cy="0"/>
        </a:xfrm>
      </p:grpSpPr>
      <p:sp>
        <p:nvSpPr>
          <p:cNvPr id="2" name="Titlu 1"/>
          <p:cNvSpPr>
            <a:spLocks noGrp="1"/>
          </p:cNvSpPr>
          <p:nvPr>
            <p:ph type="title"/>
          </p:nvPr>
        </p:nvSpPr>
        <p:spPr>
          <a:xfrm>
            <a:off x="457200" y="274638"/>
            <a:ext cx="8229600" cy="1143000"/>
          </a:xfrm>
        </p:spPr>
        <p:txBody>
          <a:bodyPr/>
          <a:lstStyle/>
          <a:p>
            <a:r>
              <a:rPr lang="ro-RO" smtClean="0"/>
              <a:t>Faceți clic pentru a edita stilul de titlu Coordonator</a:t>
            </a:r>
            <a:endParaRPr lang="ro-RO"/>
          </a:p>
        </p:txBody>
      </p:sp>
      <p:sp>
        <p:nvSpPr>
          <p:cNvPr id="3" name="Substituent text 2"/>
          <p:cNvSpPr>
            <a:spLocks noGrp="1"/>
          </p:cNvSpPr>
          <p:nvPr>
            <p:ph type="body" sz="half" idx="1"/>
          </p:nvPr>
        </p:nvSpPr>
        <p:spPr>
          <a:xfrm>
            <a:off x="457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730A1A66-3547-4EC6-A861-7509FF790E10}"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u și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idx="1"/>
          </p:nvPr>
        </p:nvSpPr>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520A763C-6987-456A-BD81-BC74F838BB39}"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ntet secțiune">
    <p:spTree>
      <p:nvGrpSpPr>
        <p:cNvPr id="1" name=""/>
        <p:cNvGrpSpPr/>
        <p:nvPr/>
      </p:nvGrpSpPr>
      <p:grpSpPr>
        <a:xfrm>
          <a:off x="0" y="0"/>
          <a:ext cx="0" cy="0"/>
          <a:chOff x="0" y="0"/>
          <a:chExt cx="0" cy="0"/>
        </a:xfrm>
      </p:grpSpPr>
      <p:sp>
        <p:nvSpPr>
          <p:cNvPr id="2" name="Titlu 1"/>
          <p:cNvSpPr>
            <a:spLocks noGrp="1"/>
          </p:cNvSpPr>
          <p:nvPr>
            <p:ph type="title"/>
          </p:nvPr>
        </p:nvSpPr>
        <p:spPr>
          <a:xfrm>
            <a:off x="722313" y="4406900"/>
            <a:ext cx="7772400" cy="1362075"/>
          </a:xfrm>
        </p:spPr>
        <p:txBody>
          <a:bodyPr anchor="t"/>
          <a:lstStyle>
            <a:lvl1pPr algn="l">
              <a:defRPr sz="4000" b="1" cap="all"/>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o-RO" smtClean="0"/>
              <a:t>Faceți clic pentru a edita stilurile de text Coordonator</a:t>
            </a:r>
          </a:p>
        </p:txBody>
      </p:sp>
      <p:sp>
        <p:nvSpPr>
          <p:cNvPr id="4" name="Rectangle 4"/>
          <p:cNvSpPr>
            <a:spLocks noGrp="1" noChangeArrowheads="1"/>
          </p:cNvSpPr>
          <p:nvPr>
            <p:ph type="dt" sz="half" idx="10"/>
          </p:nvPr>
        </p:nvSpPr>
        <p:spPr>
          <a:ln/>
        </p:spPr>
        <p:txBody>
          <a:bodyPr/>
          <a:lstStyle>
            <a:lvl1pPr>
              <a:defRPr/>
            </a:lvl1pPr>
          </a:lstStyle>
          <a:p>
            <a:pPr>
              <a:defRPr/>
            </a:pPr>
            <a:endParaRPr lang="en-GB"/>
          </a:p>
        </p:txBody>
      </p:sp>
      <p:sp>
        <p:nvSpPr>
          <p:cNvPr id="5" name="Rectangle 5"/>
          <p:cNvSpPr>
            <a:spLocks noGrp="1" noChangeArrowheads="1"/>
          </p:cNvSpPr>
          <p:nvPr>
            <p:ph type="ftr" sz="quarter" idx="11"/>
          </p:nvPr>
        </p:nvSpPr>
        <p:spPr>
          <a:ln/>
        </p:spPr>
        <p:txBody>
          <a:bodyPr/>
          <a:lstStyle>
            <a:lvl1pPr>
              <a:defRPr/>
            </a:lvl1pPr>
          </a:lstStyle>
          <a:p>
            <a:pPr>
              <a:defRPr/>
            </a:pPr>
            <a:endParaRPr lang="en-GB"/>
          </a:p>
        </p:txBody>
      </p:sp>
      <p:sp>
        <p:nvSpPr>
          <p:cNvPr id="6" name="Rectangle 6"/>
          <p:cNvSpPr>
            <a:spLocks noGrp="1" noChangeArrowheads="1"/>
          </p:cNvSpPr>
          <p:nvPr>
            <p:ph type="sldNum" sz="quarter" idx="12"/>
          </p:nvPr>
        </p:nvSpPr>
        <p:spPr>
          <a:ln/>
        </p:spPr>
        <p:txBody>
          <a:bodyPr/>
          <a:lstStyle>
            <a:lvl1pPr>
              <a:defRPr/>
            </a:lvl1pPr>
          </a:lstStyle>
          <a:p>
            <a:pPr>
              <a:defRPr/>
            </a:pPr>
            <a:fld id="{9D818317-DA95-40B4-BFED-05109A991183}"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uă tipuri de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05C07D10-040C-45A6-851D-3A6C0A1A502C}"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ție">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lvl1pPr>
              <a:defRPr/>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4" name="Substituent conținut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Substituent tex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6" name="Substituent conținut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7" name="Rectangle 4"/>
          <p:cNvSpPr>
            <a:spLocks noGrp="1" noChangeArrowheads="1"/>
          </p:cNvSpPr>
          <p:nvPr>
            <p:ph type="dt" sz="half" idx="10"/>
          </p:nvPr>
        </p:nvSpPr>
        <p:spPr>
          <a:ln/>
        </p:spPr>
        <p:txBody>
          <a:bodyPr/>
          <a:lstStyle>
            <a:lvl1pPr>
              <a:defRPr/>
            </a:lvl1pPr>
          </a:lstStyle>
          <a:p>
            <a:pPr>
              <a:defRPr/>
            </a:pPr>
            <a:endParaRPr lang="en-GB"/>
          </a:p>
        </p:txBody>
      </p:sp>
      <p:sp>
        <p:nvSpPr>
          <p:cNvPr id="8" name="Rectangle 5"/>
          <p:cNvSpPr>
            <a:spLocks noGrp="1" noChangeArrowheads="1"/>
          </p:cNvSpPr>
          <p:nvPr>
            <p:ph type="ftr" sz="quarter" idx="11"/>
          </p:nvPr>
        </p:nvSpPr>
        <p:spPr>
          <a:ln/>
        </p:spPr>
        <p:txBody>
          <a:bodyPr/>
          <a:lstStyle>
            <a:lvl1pPr>
              <a:defRPr/>
            </a:lvl1pPr>
          </a:lstStyle>
          <a:p>
            <a:pPr>
              <a:defRPr/>
            </a:pPr>
            <a:endParaRPr lang="en-GB"/>
          </a:p>
        </p:txBody>
      </p:sp>
      <p:sp>
        <p:nvSpPr>
          <p:cNvPr id="9" name="Rectangle 6"/>
          <p:cNvSpPr>
            <a:spLocks noGrp="1" noChangeArrowheads="1"/>
          </p:cNvSpPr>
          <p:nvPr>
            <p:ph type="sldNum" sz="quarter" idx="12"/>
          </p:nvPr>
        </p:nvSpPr>
        <p:spPr>
          <a:ln/>
        </p:spPr>
        <p:txBody>
          <a:bodyPr/>
          <a:lstStyle>
            <a:lvl1pPr>
              <a:defRPr/>
            </a:lvl1pPr>
          </a:lstStyle>
          <a:p>
            <a:pPr>
              <a:defRPr/>
            </a:pPr>
            <a:fld id="{1D8F82AD-F4D0-49FF-A808-725244564D24}"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Doar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Rectangle 4"/>
          <p:cNvSpPr>
            <a:spLocks noGrp="1" noChangeArrowheads="1"/>
          </p:cNvSpPr>
          <p:nvPr>
            <p:ph type="dt" sz="half" idx="10"/>
          </p:nvPr>
        </p:nvSpPr>
        <p:spPr>
          <a:ln/>
        </p:spPr>
        <p:txBody>
          <a:bodyPr/>
          <a:lstStyle>
            <a:lvl1pPr>
              <a:defRPr/>
            </a:lvl1pPr>
          </a:lstStyle>
          <a:p>
            <a:pPr>
              <a:defRPr/>
            </a:pPr>
            <a:endParaRPr lang="en-GB"/>
          </a:p>
        </p:txBody>
      </p:sp>
      <p:sp>
        <p:nvSpPr>
          <p:cNvPr id="4" name="Rectangle 5"/>
          <p:cNvSpPr>
            <a:spLocks noGrp="1" noChangeArrowheads="1"/>
          </p:cNvSpPr>
          <p:nvPr>
            <p:ph type="ftr" sz="quarter" idx="11"/>
          </p:nvPr>
        </p:nvSpPr>
        <p:spPr>
          <a:ln/>
        </p:spPr>
        <p:txBody>
          <a:bodyPr/>
          <a:lstStyle>
            <a:lvl1pPr>
              <a:defRPr/>
            </a:lvl1pPr>
          </a:lstStyle>
          <a:p>
            <a:pPr>
              <a:defRPr/>
            </a:pPr>
            <a:endParaRPr lang="en-GB"/>
          </a:p>
        </p:txBody>
      </p:sp>
      <p:sp>
        <p:nvSpPr>
          <p:cNvPr id="5" name="Rectangle 6"/>
          <p:cNvSpPr>
            <a:spLocks noGrp="1" noChangeArrowheads="1"/>
          </p:cNvSpPr>
          <p:nvPr>
            <p:ph type="sldNum" sz="quarter" idx="12"/>
          </p:nvPr>
        </p:nvSpPr>
        <p:spPr>
          <a:ln/>
        </p:spPr>
        <p:txBody>
          <a:bodyPr/>
          <a:lstStyle>
            <a:lvl1pPr>
              <a:defRPr/>
            </a:lvl1pPr>
          </a:lstStyle>
          <a:p>
            <a:pPr>
              <a:defRPr/>
            </a:pPr>
            <a:fld id="{A00CAC4B-8ED8-49AC-9297-88F668E1C292}"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Necompletat">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GB"/>
          </a:p>
        </p:txBody>
      </p:sp>
      <p:sp>
        <p:nvSpPr>
          <p:cNvPr id="3" name="Rectangle 5"/>
          <p:cNvSpPr>
            <a:spLocks noGrp="1" noChangeArrowheads="1"/>
          </p:cNvSpPr>
          <p:nvPr>
            <p:ph type="ftr" sz="quarter" idx="11"/>
          </p:nvPr>
        </p:nvSpPr>
        <p:spPr>
          <a:ln/>
        </p:spPr>
        <p:txBody>
          <a:bodyPr/>
          <a:lstStyle>
            <a:lvl1pPr>
              <a:defRPr/>
            </a:lvl1pPr>
          </a:lstStyle>
          <a:p>
            <a:pPr>
              <a:defRPr/>
            </a:pPr>
            <a:endParaRPr lang="en-GB"/>
          </a:p>
        </p:txBody>
      </p:sp>
      <p:sp>
        <p:nvSpPr>
          <p:cNvPr id="4" name="Rectangle 6"/>
          <p:cNvSpPr>
            <a:spLocks noGrp="1" noChangeArrowheads="1"/>
          </p:cNvSpPr>
          <p:nvPr>
            <p:ph type="sldNum" sz="quarter" idx="12"/>
          </p:nvPr>
        </p:nvSpPr>
        <p:spPr>
          <a:ln/>
        </p:spPr>
        <p:txBody>
          <a:bodyPr/>
          <a:lstStyle>
            <a:lvl1pPr>
              <a:defRPr/>
            </a:lvl1pPr>
          </a:lstStyle>
          <a:p>
            <a:pPr>
              <a:defRPr/>
            </a:pPr>
            <a:fld id="{E7D16354-078D-4EFF-99F5-91AAFEABE69D}"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ținut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457200" y="273050"/>
            <a:ext cx="3008313" cy="1162050"/>
          </a:xfrm>
        </p:spPr>
        <p:txBody>
          <a:bodyPr anchor="b"/>
          <a:lstStyle>
            <a:lvl1pPr algn="l">
              <a:defRPr sz="2000" b="1"/>
            </a:lvl1pPr>
          </a:lstStyle>
          <a:p>
            <a:r>
              <a:rPr lang="ro-RO" smtClean="0"/>
              <a:t>Faceți clic pentru a edita stilul de titlu Coordonator</a:t>
            </a:r>
            <a:endParaRPr lang="ro-RO"/>
          </a:p>
        </p:txBody>
      </p:sp>
      <p:sp>
        <p:nvSpPr>
          <p:cNvPr id="3" name="Substituent conținut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tex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450A85C1-271F-4A66-B557-0958F2A39283}"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ine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1792288" y="4800600"/>
            <a:ext cx="5486400" cy="566738"/>
          </a:xfrm>
        </p:spPr>
        <p:txBody>
          <a:bodyPr anchor="b"/>
          <a:lstStyle>
            <a:lvl1pPr algn="l">
              <a:defRPr sz="2000" b="1"/>
            </a:lvl1pPr>
          </a:lstStyle>
          <a:p>
            <a:r>
              <a:rPr lang="ro-RO" smtClean="0"/>
              <a:t>Faceți clic pentru a edita stilul de titlu Coordonator</a:t>
            </a:r>
            <a:endParaRPr lang="ro-RO"/>
          </a:p>
        </p:txBody>
      </p:sp>
      <p:sp>
        <p:nvSpPr>
          <p:cNvPr id="3" name="Substituent imagin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Substituent tex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pPr>
              <a:defRPr/>
            </a:pPr>
            <a:endParaRPr lang="en-GB"/>
          </a:p>
        </p:txBody>
      </p:sp>
      <p:sp>
        <p:nvSpPr>
          <p:cNvPr id="6" name="Rectangle 5"/>
          <p:cNvSpPr>
            <a:spLocks noGrp="1" noChangeArrowheads="1"/>
          </p:cNvSpPr>
          <p:nvPr>
            <p:ph type="ftr" sz="quarter" idx="11"/>
          </p:nvPr>
        </p:nvSpPr>
        <p:spPr>
          <a:ln/>
        </p:spPr>
        <p:txBody>
          <a:bodyPr/>
          <a:lstStyle>
            <a:lvl1pPr>
              <a:defRPr/>
            </a:lvl1pPr>
          </a:lstStyle>
          <a:p>
            <a:pPr>
              <a:defRPr/>
            </a:pPr>
            <a:endParaRPr lang="en-GB"/>
          </a:p>
        </p:txBody>
      </p:sp>
      <p:sp>
        <p:nvSpPr>
          <p:cNvPr id="7" name="Rectangle 6"/>
          <p:cNvSpPr>
            <a:spLocks noGrp="1" noChangeArrowheads="1"/>
          </p:cNvSpPr>
          <p:nvPr>
            <p:ph type="sldNum" sz="quarter" idx="12"/>
          </p:nvPr>
        </p:nvSpPr>
        <p:spPr>
          <a:ln/>
        </p:spPr>
        <p:txBody>
          <a:bodyPr/>
          <a:lstStyle>
            <a:lvl1pPr>
              <a:defRPr/>
            </a:lvl1pPr>
          </a:lstStyle>
          <a:p>
            <a:pPr>
              <a:defRPr/>
            </a:pPr>
            <a:fld id="{89697DDB-EAB6-4EE6-AFCF-9BCE30B6F03B}"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smtClean="0"/>
            </a:lvl1pPr>
          </a:lstStyle>
          <a:p>
            <a:pPr>
              <a:defRPr/>
            </a:pPr>
            <a:endParaRPr lang="en-GB"/>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smtClean="0"/>
            </a:lvl1pPr>
          </a:lstStyle>
          <a:p>
            <a:pPr>
              <a:defRPr/>
            </a:pPr>
            <a:endParaRPr lang="en-GB"/>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smtClean="0"/>
            </a:lvl1pPr>
          </a:lstStyle>
          <a:p>
            <a:pPr>
              <a:defRPr/>
            </a:pPr>
            <a:fld id="{C6B08BEB-2314-4721-B8E8-EF90E38CC81E}"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pPr eaLnBrk="1" hangingPunct="1"/>
            <a:r>
              <a:rPr lang="en-US" sz="1400" b="1" smtClean="0"/>
              <a:t>FAZELE FOTOSINTEZEI</a:t>
            </a:r>
            <a:endParaRPr lang="ro-RO" sz="1400" b="1" smtClean="0"/>
          </a:p>
        </p:txBody>
      </p:sp>
      <p:sp>
        <p:nvSpPr>
          <p:cNvPr id="2051" name="Rectangle 3"/>
          <p:cNvSpPr>
            <a:spLocks noGrp="1" noChangeArrowheads="1"/>
          </p:cNvSpPr>
          <p:nvPr>
            <p:ph type="subTitle" idx="1"/>
          </p:nvPr>
        </p:nvSpPr>
        <p:spPr>
          <a:xfrm>
            <a:off x="2209800" y="3886200"/>
            <a:ext cx="6400800" cy="1752600"/>
          </a:xfrm>
        </p:spPr>
        <p:txBody>
          <a:bodyPr/>
          <a:lstStyle/>
          <a:p>
            <a:pPr eaLnBrk="1" hangingPunct="1"/>
            <a:r>
              <a:rPr lang="ro-RO" sz="1000" smtClean="0"/>
              <a:t>(Adaptat după </a:t>
            </a:r>
            <a:r>
              <a:rPr lang="ro-RO" sz="1000" i="1" smtClean="0"/>
              <a:t>Manual de </a:t>
            </a:r>
            <a:r>
              <a:rPr lang="en-GB" sz="1000" i="1" smtClean="0"/>
              <a:t>B</a:t>
            </a:r>
            <a:r>
              <a:rPr lang="ro-RO" sz="1000" i="1" smtClean="0"/>
              <a:t>iologie</a:t>
            </a:r>
            <a:r>
              <a:rPr lang="ro-RO" sz="1000" smtClean="0"/>
              <a:t>, </a:t>
            </a:r>
            <a:r>
              <a:rPr lang="ro-RO" sz="1000" i="1" smtClean="0"/>
              <a:t>clasa a X-a</a:t>
            </a:r>
            <a:r>
              <a:rPr lang="ro-RO" sz="1000" smtClean="0"/>
              <a:t>, Stelică Ene, Gheorghiţă Sandu, Gheorghe Gămăneci)</a:t>
            </a:r>
            <a:endParaRPr lang="en-US" sz="1000" smtClean="0"/>
          </a:p>
        </p:txBody>
      </p:sp>
      <p:sp>
        <p:nvSpPr>
          <p:cNvPr id="2052"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eaLnBrk="0" hangingPunct="0">
              <a:spcBef>
                <a:spcPct val="50000"/>
              </a:spcBef>
            </a:pPr>
            <a:r>
              <a:rPr lang="ro-RO" sz="1000" dirty="0" smtClean="0">
                <a:solidFill>
                  <a:schemeClr val="tx2"/>
                </a:solidFill>
              </a:rPr>
              <a:t>Examenul de </a:t>
            </a:r>
            <a:r>
              <a:rPr lang="ro-RO" sz="1000" dirty="0" smtClean="0">
                <a:solidFill>
                  <a:schemeClr val="tx2"/>
                </a:solidFill>
              </a:rPr>
              <a:t>bacal</a:t>
            </a:r>
            <a:r>
              <a:rPr lang="en-US" sz="1000" dirty="0" smtClean="0">
                <a:solidFill>
                  <a:schemeClr val="tx2"/>
                </a:solidFill>
              </a:rPr>
              <a:t>a</a:t>
            </a:r>
            <a:r>
              <a:rPr lang="ro-RO" sz="1000" dirty="0" smtClean="0">
                <a:solidFill>
                  <a:schemeClr val="tx2"/>
                </a:solidFill>
              </a:rPr>
              <a:t>ureat 201</a:t>
            </a:r>
            <a:r>
              <a:rPr lang="en-US" sz="1000" dirty="0" smtClean="0">
                <a:solidFill>
                  <a:schemeClr val="tx2"/>
                </a:solidFill>
              </a:rPr>
              <a:t>2</a:t>
            </a:r>
            <a:r>
              <a:rPr lang="ro-RO" sz="1000" dirty="0">
                <a:solidFill>
                  <a:schemeClr val="tx2"/>
                </a:solidFill>
              </a:rPr>
              <a:t/>
            </a:r>
            <a:br>
              <a:rPr lang="ro-RO" sz="1000" dirty="0">
                <a:solidFill>
                  <a:schemeClr val="tx2"/>
                </a:solidFill>
              </a:rPr>
            </a:br>
            <a:r>
              <a:rPr lang="ro-RO" sz="1000" dirty="0">
                <a:solidFill>
                  <a:schemeClr val="tx2"/>
                </a:solidFill>
              </a:rPr>
              <a:t>Proba de evaluare a competenţelor digitale</a:t>
            </a:r>
            <a:r>
              <a:rPr lang="en-US" sz="1000" dirty="0">
                <a:solidFill>
                  <a:schemeClr val="tx2"/>
                </a:solidFill>
              </a:rPr>
              <a:t> – document de </a:t>
            </a:r>
            <a:r>
              <a:rPr lang="en-US" sz="1000" dirty="0" err="1">
                <a:solidFill>
                  <a:schemeClr val="tx2"/>
                </a:solidFill>
              </a:rPr>
              <a:t>lucru</a:t>
            </a:r>
            <a:endParaRPr lang="en-US" sz="1000" dirty="0">
              <a:solidFill>
                <a:schemeClr val="tx2"/>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p:cNvSpPr>
            <a:spLocks noGrp="1" noChangeArrowheads="1"/>
          </p:cNvSpPr>
          <p:nvPr>
            <p:ph type="title"/>
          </p:nvPr>
        </p:nvSpPr>
        <p:spPr>
          <a:xfrm>
            <a:off x="457200" y="274638"/>
            <a:ext cx="8229600" cy="715962"/>
          </a:xfrm>
        </p:spPr>
        <p:txBody>
          <a:bodyPr/>
          <a:lstStyle/>
          <a:p>
            <a:pPr algn="l" eaLnBrk="1" hangingPunct="1"/>
            <a:r>
              <a:rPr lang="ro-RO" sz="1000" dirty="0" smtClean="0"/>
              <a:t>Examenul de </a:t>
            </a:r>
            <a:r>
              <a:rPr lang="ro-RO" sz="1000" dirty="0" smtClean="0"/>
              <a:t>bacal</a:t>
            </a:r>
            <a:r>
              <a:rPr lang="en-US" sz="1000" dirty="0" smtClean="0"/>
              <a:t>a</a:t>
            </a:r>
            <a:r>
              <a:rPr lang="ro-RO" sz="1000" dirty="0" smtClean="0"/>
              <a:t>ureat 201</a:t>
            </a:r>
            <a:r>
              <a:rPr lang="en-US" sz="1000" dirty="0" smtClean="0"/>
              <a:t>2</a:t>
            </a:r>
            <a:r>
              <a:rPr lang="ro-RO" sz="1000" dirty="0" smtClean="0"/>
              <a:t/>
            </a:r>
            <a:br>
              <a:rPr lang="ro-RO" sz="1000" dirty="0" smtClean="0"/>
            </a:br>
            <a:r>
              <a:rPr lang="ro-RO" sz="1000" dirty="0" smtClean="0"/>
              <a:t>Proba de evaluare a competenţelor digitale</a:t>
            </a:r>
            <a:r>
              <a:rPr lang="en-US" sz="1000" dirty="0" smtClean="0"/>
              <a:t> – document de </a:t>
            </a:r>
            <a:r>
              <a:rPr lang="en-US" sz="1000" dirty="0" err="1" smtClean="0"/>
              <a:t>lucru</a:t>
            </a:r>
            <a:endParaRPr lang="en-US" sz="1000" dirty="0" smtClean="0"/>
          </a:p>
        </p:txBody>
      </p:sp>
      <p:sp>
        <p:nvSpPr>
          <p:cNvPr id="3075" name="Text Box 8"/>
          <p:cNvSpPr txBox="1">
            <a:spLocks noChangeArrowheads="1"/>
          </p:cNvSpPr>
          <p:nvPr/>
        </p:nvSpPr>
        <p:spPr bwMode="auto">
          <a:xfrm>
            <a:off x="609600" y="1219200"/>
            <a:ext cx="4495800" cy="4108450"/>
          </a:xfrm>
          <a:prstGeom prst="rect">
            <a:avLst/>
          </a:prstGeom>
          <a:noFill/>
          <a:ln w="9525">
            <a:noFill/>
            <a:miter lim="800000"/>
            <a:headEnd/>
            <a:tailEnd/>
          </a:ln>
        </p:spPr>
        <p:txBody>
          <a:bodyPr>
            <a:spAutoFit/>
          </a:bodyPr>
          <a:lstStyle/>
          <a:p>
            <a:pPr algn="just"/>
            <a:r>
              <a:rPr lang="en-US" sz="1200"/>
              <a:t>	</a:t>
            </a:r>
            <a:r>
              <a:rPr lang="ro-RO" sz="1200"/>
              <a:t>Sub influenţa luminii, molecula de clorofilă eliberează un electron. Energia luminii a fost transferată acestui electron liber, deci a devenit energie chimică. În cloroplast, energia este apoi folosită pentru descompunerea (fotoliza) apei în oxigen şi hidrogen. Oxigenul va fi pus în libertate iar hidrogenul va fi acceptat de substanţe organice, cu energia pe care o conţine.</a:t>
            </a:r>
            <a:r>
              <a:rPr lang="en-US" sz="1200"/>
              <a:t>[…]</a:t>
            </a:r>
            <a:r>
              <a:rPr lang="ro-RO" sz="1200"/>
              <a:t> </a:t>
            </a:r>
          </a:p>
          <a:p>
            <a:pPr algn="just"/>
            <a:r>
              <a:rPr lang="en-US" sz="1200"/>
              <a:t>	</a:t>
            </a:r>
            <a:r>
              <a:rPr lang="ro-RO" sz="1200"/>
              <a:t>Evenimentele descrise până acum formează faza de lumină a fotosintezei. Urmează faza de întuneric (numită aşa nu pentru că necesită întuneric, ci pentru că nu</a:t>
            </a:r>
            <a:r>
              <a:rPr lang="en-GB" sz="1200"/>
              <a:t> </a:t>
            </a:r>
            <a:r>
              <a:rPr lang="ro-RO" sz="1200"/>
              <a:t>mai necesită lumină). Acum hidrogenul şi CO</a:t>
            </a:r>
            <a:r>
              <a:rPr lang="ro-RO" sz="1200" baseline="-25000"/>
              <a:t>2</a:t>
            </a:r>
            <a:r>
              <a:rPr lang="ro-RO" sz="1200"/>
              <a:t> sunt încorporate independent în substanţele organice. Rezultă o mare varietate de molecule organice noi: glucide, lipide, proteine etc.[..]</a:t>
            </a:r>
          </a:p>
          <a:p>
            <a:pPr algn="just"/>
            <a:r>
              <a:rPr lang="en-US" sz="1200"/>
              <a:t>	</a:t>
            </a:r>
            <a:r>
              <a:rPr lang="ro-RO" sz="1200"/>
              <a:t>Fotosinteza este sursa principală de substanţe organice, hrană pentru organismele heterotrofe din ecosisteme.</a:t>
            </a:r>
          </a:p>
          <a:p>
            <a:pPr algn="just"/>
            <a:r>
              <a:rPr lang="en-US" sz="1200"/>
              <a:t>	</a:t>
            </a:r>
            <a:r>
              <a:rPr lang="ro-RO" sz="1200"/>
              <a:t>Datorită fotosintezei, biosfera este racordată la o sursă inepuizabilă de energie care o menţine în funcţiune: energia solară. Planeta noastră poate astfel să stocheze o parte din energia solară primită.</a:t>
            </a:r>
          </a:p>
          <a:p>
            <a:pPr algn="just"/>
            <a:r>
              <a:rPr lang="en-US" sz="1200"/>
              <a:t>	</a:t>
            </a:r>
            <a:r>
              <a:rPr lang="ro-RO" sz="1200"/>
              <a:t>Prin fotosinteză se menţine constantă compoziţia atmosferei, în ech</a:t>
            </a:r>
            <a:r>
              <a:rPr lang="en-US" sz="1200"/>
              <a:t>i</a:t>
            </a:r>
            <a:r>
              <a:rPr lang="ro-RO" sz="1200"/>
              <a:t>libru cu reacţiile consumatoare de oxigen: respiraţie şi arderi.</a:t>
            </a:r>
            <a:endParaRPr lang="en-US" sz="1200"/>
          </a:p>
        </p:txBody>
      </p:sp>
      <p:pic>
        <p:nvPicPr>
          <p:cNvPr id="3076" name="Picture 10" descr="comp_i"/>
          <p:cNvPicPr>
            <a:picLocks noChangeAspect="1" noChangeArrowheads="1"/>
          </p:cNvPicPr>
          <p:nvPr/>
        </p:nvPicPr>
        <p:blipFill>
          <a:blip r:embed="rId2" cstate="print"/>
          <a:srcRect/>
          <a:stretch>
            <a:fillRect/>
          </a:stretch>
        </p:blipFill>
        <p:spPr bwMode="auto">
          <a:xfrm>
            <a:off x="5334000" y="1905000"/>
            <a:ext cx="2781300" cy="27813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eaLnBrk="0" hangingPunct="0">
              <a:spcBef>
                <a:spcPct val="50000"/>
              </a:spcBef>
            </a:pPr>
            <a:r>
              <a:rPr lang="ro-RO" sz="1000" dirty="0" smtClean="0">
                <a:solidFill>
                  <a:schemeClr val="tx2"/>
                </a:solidFill>
              </a:rPr>
              <a:t>Examenul de </a:t>
            </a:r>
            <a:r>
              <a:rPr lang="ro-RO" sz="1000" dirty="0" smtClean="0">
                <a:solidFill>
                  <a:schemeClr val="tx2"/>
                </a:solidFill>
              </a:rPr>
              <a:t>bacal</a:t>
            </a:r>
            <a:r>
              <a:rPr lang="en-US" sz="1000" dirty="0" smtClean="0">
                <a:solidFill>
                  <a:schemeClr val="tx2"/>
                </a:solidFill>
              </a:rPr>
              <a:t>a</a:t>
            </a:r>
            <a:r>
              <a:rPr lang="ro-RO" sz="1000" dirty="0" smtClean="0">
                <a:solidFill>
                  <a:schemeClr val="tx2"/>
                </a:solidFill>
              </a:rPr>
              <a:t>ureat 201</a:t>
            </a:r>
            <a:r>
              <a:rPr lang="en-US" sz="1000" smtClean="0">
                <a:solidFill>
                  <a:schemeClr val="tx2"/>
                </a:solidFill>
              </a:rPr>
              <a:t>2</a:t>
            </a:r>
            <a:r>
              <a:rPr lang="ro-RO" sz="1000" dirty="0">
                <a:solidFill>
                  <a:schemeClr val="tx2"/>
                </a:solidFill>
              </a:rPr>
              <a:t/>
            </a:r>
            <a:br>
              <a:rPr lang="ro-RO" sz="1000" dirty="0">
                <a:solidFill>
                  <a:schemeClr val="tx2"/>
                </a:solidFill>
              </a:rPr>
            </a:br>
            <a:r>
              <a:rPr lang="ro-RO" sz="1000" dirty="0">
                <a:solidFill>
                  <a:schemeClr val="tx2"/>
                </a:solidFill>
              </a:rPr>
              <a:t>Proba de evaluare a competenţelor digitale</a:t>
            </a:r>
            <a:r>
              <a:rPr lang="en-US" sz="1000" dirty="0">
                <a:solidFill>
                  <a:schemeClr val="tx2"/>
                </a:solidFill>
              </a:rPr>
              <a:t> – document de </a:t>
            </a:r>
            <a:r>
              <a:rPr lang="en-US" sz="1000" dirty="0" err="1">
                <a:solidFill>
                  <a:schemeClr val="tx2"/>
                </a:solidFill>
              </a:rPr>
              <a:t>lucru</a:t>
            </a:r>
            <a:endParaRPr lang="en-US" sz="1000" dirty="0">
              <a:solidFill>
                <a:schemeClr val="tx2"/>
              </a:solidFill>
            </a:endParaRPr>
          </a:p>
        </p:txBody>
      </p:sp>
      <p:sp>
        <p:nvSpPr>
          <p:cNvPr id="4099" name="Text Box 6"/>
          <p:cNvSpPr txBox="1">
            <a:spLocks noChangeArrowheads="1"/>
          </p:cNvSpPr>
          <p:nvPr/>
        </p:nvSpPr>
        <p:spPr bwMode="auto">
          <a:xfrm>
            <a:off x="914400" y="1219200"/>
            <a:ext cx="6629400" cy="2830513"/>
          </a:xfrm>
          <a:prstGeom prst="rect">
            <a:avLst/>
          </a:prstGeom>
          <a:noFill/>
          <a:ln w="9525">
            <a:noFill/>
            <a:miter lim="800000"/>
            <a:headEnd/>
            <a:tailEnd/>
          </a:ln>
        </p:spPr>
        <p:txBody>
          <a:bodyPr>
            <a:spAutoFit/>
          </a:bodyPr>
          <a:lstStyle/>
          <a:p>
            <a:pPr marL="342900" indent="-342900"/>
            <a:r>
              <a:rPr lang="ro-RO" sz="1200"/>
              <a:t>Plantele extrag din sol:</a:t>
            </a:r>
            <a:endParaRPr lang="en-US" sz="1200"/>
          </a:p>
          <a:p>
            <a:pPr marL="800100" lvl="1" indent="-342900">
              <a:buFontTx/>
              <a:buAutoNum type="arabicPeriod"/>
            </a:pPr>
            <a:r>
              <a:rPr lang="ro-RO" sz="1200"/>
              <a:t>cantităţi mari de:</a:t>
            </a:r>
            <a:endParaRPr lang="en-US" sz="1200"/>
          </a:p>
          <a:p>
            <a:pPr marL="1714500" lvl="3" indent="-342900">
              <a:buFontTx/>
              <a:buAutoNum type="alphaLcParenR"/>
            </a:pPr>
            <a:r>
              <a:rPr lang="en-US" sz="1200"/>
              <a:t>a</a:t>
            </a:r>
            <a:r>
              <a:rPr lang="ro-RO" sz="1200"/>
              <a:t>zot</a:t>
            </a:r>
            <a:r>
              <a:rPr lang="en-US" sz="1200"/>
              <a:t>;</a:t>
            </a:r>
          </a:p>
          <a:p>
            <a:pPr marL="1714500" lvl="3" indent="-342900">
              <a:buFontTx/>
              <a:buAutoNum type="alphaLcParenR"/>
            </a:pPr>
            <a:r>
              <a:rPr lang="en-US" sz="1200"/>
              <a:t>f</a:t>
            </a:r>
            <a:r>
              <a:rPr lang="ro-RO" sz="1200"/>
              <a:t>osfor</a:t>
            </a:r>
            <a:r>
              <a:rPr lang="en-US" sz="1200"/>
              <a:t>;</a:t>
            </a:r>
          </a:p>
          <a:p>
            <a:pPr marL="1714500" lvl="3" indent="-342900">
              <a:buFontTx/>
              <a:buAutoNum type="alphaLcParenR"/>
            </a:pPr>
            <a:r>
              <a:rPr lang="en-US" sz="1200"/>
              <a:t>p</a:t>
            </a:r>
            <a:r>
              <a:rPr lang="ro-RO" sz="1200"/>
              <a:t>otasiu</a:t>
            </a:r>
            <a:r>
              <a:rPr lang="en-US" sz="1200"/>
              <a:t>.</a:t>
            </a:r>
          </a:p>
          <a:p>
            <a:pPr marL="800100" lvl="1" indent="-342900">
              <a:buFontTx/>
              <a:buAutoNum type="arabicPeriod"/>
            </a:pPr>
            <a:r>
              <a:rPr lang="ro-RO" sz="1200"/>
              <a:t>cantităţi moderate de:</a:t>
            </a:r>
            <a:endParaRPr lang="en-US" sz="1200"/>
          </a:p>
          <a:p>
            <a:pPr marL="1714500" lvl="3" indent="-342900">
              <a:buFontTx/>
              <a:buAutoNum type="alphaLcParenR"/>
            </a:pPr>
            <a:r>
              <a:rPr lang="en-US" sz="1200"/>
              <a:t>s</a:t>
            </a:r>
            <a:r>
              <a:rPr lang="ro-RO" sz="1200"/>
              <a:t>ulf</a:t>
            </a:r>
            <a:r>
              <a:rPr lang="en-US" sz="1200"/>
              <a:t>;</a:t>
            </a:r>
          </a:p>
          <a:p>
            <a:pPr marL="1714500" lvl="3" indent="-342900">
              <a:buFontTx/>
              <a:buAutoNum type="alphaLcParenR"/>
            </a:pPr>
            <a:r>
              <a:rPr lang="en-US" sz="1200"/>
              <a:t>c</a:t>
            </a:r>
            <a:r>
              <a:rPr lang="ro-RO" sz="1200"/>
              <a:t>alciu</a:t>
            </a:r>
            <a:r>
              <a:rPr lang="en-US" sz="1200"/>
              <a:t>;</a:t>
            </a:r>
          </a:p>
          <a:p>
            <a:pPr marL="1714500" lvl="3" indent="-342900">
              <a:buFontTx/>
              <a:buAutoNum type="alphaLcParenR"/>
            </a:pPr>
            <a:r>
              <a:rPr lang="en-US" sz="1200"/>
              <a:t>m</a:t>
            </a:r>
            <a:r>
              <a:rPr lang="ro-RO" sz="1200"/>
              <a:t>agneziu</a:t>
            </a:r>
            <a:r>
              <a:rPr lang="en-US" sz="1200"/>
              <a:t>;</a:t>
            </a:r>
          </a:p>
          <a:p>
            <a:pPr marL="1714500" lvl="3" indent="-342900">
              <a:buFontTx/>
              <a:buAutoNum type="alphaLcParenR"/>
            </a:pPr>
            <a:r>
              <a:rPr lang="en-US" sz="1200"/>
              <a:t>s</a:t>
            </a:r>
            <a:r>
              <a:rPr lang="ro-RO" sz="1200"/>
              <a:t>odiu</a:t>
            </a:r>
            <a:r>
              <a:rPr lang="en-US" sz="1200"/>
              <a:t>;</a:t>
            </a:r>
          </a:p>
          <a:p>
            <a:pPr marL="1714500" lvl="3" indent="-342900">
              <a:buFontTx/>
              <a:buAutoNum type="alphaLcParenR"/>
            </a:pPr>
            <a:r>
              <a:rPr lang="en-US" sz="1200"/>
              <a:t>f</a:t>
            </a:r>
            <a:r>
              <a:rPr lang="ro-RO" sz="1200"/>
              <a:t>ier</a:t>
            </a:r>
            <a:r>
              <a:rPr lang="en-US" sz="1200"/>
              <a:t>.</a:t>
            </a:r>
          </a:p>
          <a:p>
            <a:pPr marL="800100" lvl="1" indent="-342900">
              <a:buFontTx/>
              <a:buAutoNum type="arabicPeriod"/>
            </a:pPr>
            <a:r>
              <a:rPr lang="ro-RO" sz="1200"/>
              <a:t>cantităţi infime de:</a:t>
            </a:r>
            <a:endParaRPr lang="en-US" sz="1200"/>
          </a:p>
          <a:p>
            <a:pPr marL="1714500" lvl="3" indent="-342900">
              <a:buFontTx/>
              <a:buAutoNum type="alphaLcParenR"/>
            </a:pPr>
            <a:r>
              <a:rPr lang="en-US" sz="1200"/>
              <a:t>c</a:t>
            </a:r>
            <a:r>
              <a:rPr lang="ro-RO" sz="1200"/>
              <a:t>upru</a:t>
            </a:r>
            <a:r>
              <a:rPr lang="en-US" sz="1200"/>
              <a:t>;</a:t>
            </a:r>
          </a:p>
          <a:p>
            <a:pPr marL="1714500" lvl="3" indent="-342900">
              <a:buFontTx/>
              <a:buAutoNum type="alphaLcParenR"/>
            </a:pPr>
            <a:r>
              <a:rPr lang="en-US" sz="1200"/>
              <a:t>z</a:t>
            </a:r>
            <a:r>
              <a:rPr lang="ro-RO" sz="1200"/>
              <a:t>inc</a:t>
            </a:r>
            <a:r>
              <a:rPr lang="en-US" sz="1200"/>
              <a:t>;</a:t>
            </a:r>
          </a:p>
          <a:p>
            <a:pPr marL="1714500" lvl="3" indent="-342900">
              <a:buFontTx/>
              <a:buAutoNum type="alphaLcParenR"/>
            </a:pPr>
            <a:r>
              <a:rPr lang="ro-RO" sz="1200"/>
              <a:t> bor</a:t>
            </a:r>
            <a:r>
              <a:rPr lang="en-US" sz="1200"/>
              <a:t>.</a:t>
            </a:r>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75</TotalTime>
  <Words>94</Words>
  <Application>Microsoft Office PowerPoint</Application>
  <PresentationFormat>On-screen Show (4:3)</PresentationFormat>
  <Paragraphs>25</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Default Design</vt:lpstr>
      <vt:lpstr>FAZELE FOTOSINTEZEI</vt:lpstr>
      <vt:lpstr>Examenul de bacalaureat 2012 Proba de evaluare a competenţelor digitale – document de lucru</vt:lpstr>
      <vt:lpstr>Slide 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Administrator</dc:creator>
  <cp:lastModifiedBy>Admin</cp:lastModifiedBy>
  <cp:revision>28</cp:revision>
  <cp:lastPrinted>1601-01-01T00:00:00Z</cp:lastPrinted>
  <dcterms:created xsi:type="dcterms:W3CDTF">1601-01-01T00:00:00Z</dcterms:created>
  <dcterms:modified xsi:type="dcterms:W3CDTF">2012-03-14T19:21:34Z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